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1474" y="67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0176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defTabSz="457200">
              <a:spcBef>
                <a:spcPts val="0"/>
              </a:spcBef>
              <a:buSzTx/>
              <a:buNone/>
              <a:defRPr sz="2600" cap="all" spc="234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</p:spPr>
        <p:txBody>
          <a:bodyPr anchor="t"/>
          <a:lstStyle>
            <a:lvl1pPr defTabSz="457200">
              <a:defRPr sz="4000" cap="all" spc="79">
                <a:solidFill>
                  <a:srgbClr val="5B5854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6338817" y="9234278"/>
            <a:ext cx="327168" cy="337605"/>
          </a:xfrm>
          <a:prstGeom prst="rect">
            <a:avLst/>
          </a:prstGeom>
        </p:spPr>
        <p:txBody>
          <a:bodyPr anchor="ctr"/>
          <a:lstStyle>
            <a:lvl1pPr defTabSz="457200">
              <a:defRPr sz="1400" cap="all" spc="28">
                <a:solidFill>
                  <a:srgbClr val="9A958E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-274225"/>
            <a:satOff val="26768"/>
            <a:lumOff val="113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ctrTitle"/>
          </p:nvPr>
        </p:nvSpPr>
        <p:spPr>
          <a:xfrm>
            <a:off x="859740" y="420754"/>
            <a:ext cx="11074246" cy="1762906"/>
          </a:xfrm>
          <a:prstGeom prst="rect">
            <a:avLst/>
          </a:prstGeom>
        </p:spPr>
        <p:txBody>
          <a:bodyPr anchor="t"/>
          <a:lstStyle>
            <a:lvl1pPr defTabSz="554990">
              <a:defRPr sz="10925"/>
            </a:lvl1pPr>
          </a:lstStyle>
          <a:p>
            <a:r>
              <a:t>Spirit of Jesus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ubTitle" sz="quarter" idx="1"/>
          </p:nvPr>
        </p:nvSpPr>
        <p:spPr>
          <a:xfrm>
            <a:off x="1587620" y="2433831"/>
            <a:ext cx="10464801" cy="1130301"/>
          </a:xfrm>
          <a:prstGeom prst="rect">
            <a:avLst/>
          </a:prstGeom>
        </p:spPr>
        <p:txBody>
          <a:bodyPr anchor="ctr"/>
          <a:lstStyle>
            <a:lvl1pPr>
              <a:defRPr sz="4700"/>
            </a:lvl1pPr>
          </a:lstStyle>
          <a:p>
            <a:r>
              <a:t>St. Cuthbert’s Catholic School</a:t>
            </a:r>
          </a:p>
        </p:txBody>
      </p:sp>
      <p:pic>
        <p:nvPicPr>
          <p:cNvPr id="130" name="MJR 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1884" y="4976452"/>
            <a:ext cx="4925580" cy="2723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oj 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7552" y="4582394"/>
            <a:ext cx="2485927" cy="3511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My Friend Jesus 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2578" y="4553686"/>
            <a:ext cx="2526569" cy="3569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F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74"/>
          <p:cNvGrpSpPr/>
          <p:nvPr/>
        </p:nvGrpSpPr>
        <p:grpSpPr>
          <a:xfrm>
            <a:off x="5875294" y="281716"/>
            <a:ext cx="6728931" cy="5166414"/>
            <a:chOff x="0" y="0"/>
            <a:chExt cx="6728930" cy="5166413"/>
          </a:xfrm>
        </p:grpSpPr>
        <p:pic>
          <p:nvPicPr>
            <p:cNvPr id="173" name="IMG_0226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474930" cy="48362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Picture 17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728932" cy="5166414"/>
            </a:xfrm>
            <a:prstGeom prst="rect">
              <a:avLst/>
            </a:prstGeom>
            <a:effectLst/>
          </p:spPr>
        </p:pic>
      </p:grpSp>
      <p:grpSp>
        <p:nvGrpSpPr>
          <p:cNvPr id="177" name="Group 177"/>
          <p:cNvGrpSpPr/>
          <p:nvPr/>
        </p:nvGrpSpPr>
        <p:grpSpPr>
          <a:xfrm>
            <a:off x="7179410" y="5419868"/>
            <a:ext cx="5735018" cy="4424047"/>
            <a:chOff x="0" y="0"/>
            <a:chExt cx="5735017" cy="4424046"/>
          </a:xfrm>
        </p:grpSpPr>
        <p:pic>
          <p:nvPicPr>
            <p:cNvPr id="176" name="IMG_0213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481018" cy="40938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" name="Picture 17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735018" cy="4424047"/>
            </a:xfrm>
            <a:prstGeom prst="rect">
              <a:avLst/>
            </a:prstGeom>
            <a:effectLst/>
          </p:spPr>
        </p:pic>
      </p:grpSp>
      <p:grpSp>
        <p:nvGrpSpPr>
          <p:cNvPr id="180" name="Group 180"/>
          <p:cNvGrpSpPr/>
          <p:nvPr/>
        </p:nvGrpSpPr>
        <p:grpSpPr>
          <a:xfrm>
            <a:off x="169969" y="3928098"/>
            <a:ext cx="7034670" cy="5394775"/>
            <a:chOff x="0" y="0"/>
            <a:chExt cx="7034669" cy="5394773"/>
          </a:xfrm>
        </p:grpSpPr>
        <p:pic>
          <p:nvPicPr>
            <p:cNvPr id="179" name="IMG_0215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6780670" cy="50645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8" name="Picture 177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7034670" cy="5394774"/>
            </a:xfrm>
            <a:prstGeom prst="rect">
              <a:avLst/>
            </a:prstGeom>
            <a:effectLst/>
          </p:spPr>
        </p:pic>
      </p:grpSp>
      <p:sp>
        <p:nvSpPr>
          <p:cNvPr id="181" name="Shape 181"/>
          <p:cNvSpPr/>
          <p:nvPr/>
        </p:nvSpPr>
        <p:spPr>
          <a:xfrm>
            <a:off x="302351" y="1201222"/>
            <a:ext cx="5624191" cy="317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 b="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>
              <a:defRPr sz="34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Spirit of Jesus </a:t>
            </a:r>
          </a:p>
          <a:p>
            <a:pPr>
              <a:defRPr sz="26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Go to your Heart Room</a:t>
            </a:r>
          </a:p>
          <a:p>
            <a:pPr>
              <a:defRPr sz="26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Journalling - 2-3 times per week</a:t>
            </a:r>
          </a:p>
          <a:p>
            <a:pPr>
              <a:defRPr sz="2600" b="0">
                <a:latin typeface="Comic Sans MS"/>
                <a:ea typeface="Comic Sans MS"/>
                <a:cs typeface="Comic Sans MS"/>
                <a:sym typeface="Comic Sans MS"/>
              </a:defRPr>
            </a:pPr>
            <a:endParaRPr b="1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F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5"/>
          <p:cNvGrpSpPr/>
          <p:nvPr/>
        </p:nvGrpSpPr>
        <p:grpSpPr>
          <a:xfrm>
            <a:off x="1851253" y="2126482"/>
            <a:ext cx="9611295" cy="7319292"/>
            <a:chOff x="0" y="0"/>
            <a:chExt cx="9611293" cy="7319290"/>
          </a:xfrm>
        </p:grpSpPr>
        <p:pic>
          <p:nvPicPr>
            <p:cNvPr id="184" name="IMG_0227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357294" cy="69890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3" name="Picture 182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611294" cy="7319291"/>
            </a:xfrm>
            <a:prstGeom prst="rect">
              <a:avLst/>
            </a:prstGeom>
            <a:effectLst/>
          </p:spPr>
        </p:pic>
      </p:grpSp>
      <p:sp>
        <p:nvSpPr>
          <p:cNvPr id="186" name="Shape 186"/>
          <p:cNvSpPr/>
          <p:nvPr/>
        </p:nvSpPr>
        <p:spPr>
          <a:xfrm>
            <a:off x="334234" y="405012"/>
            <a:ext cx="12336331" cy="163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Spirit of Jesus </a:t>
            </a:r>
          </a:p>
          <a:p>
            <a:pPr>
              <a:defRPr sz="26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Go to your Heart Room</a:t>
            </a:r>
          </a:p>
          <a:p>
            <a:pPr>
              <a:defRPr sz="26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Journalling - 2-3 times per week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F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190"/>
          <p:cNvGrpSpPr/>
          <p:nvPr/>
        </p:nvGrpSpPr>
        <p:grpSpPr>
          <a:xfrm>
            <a:off x="1556692" y="2074542"/>
            <a:ext cx="9999860" cy="7609515"/>
            <a:chOff x="0" y="0"/>
            <a:chExt cx="9999858" cy="7609513"/>
          </a:xfrm>
        </p:grpSpPr>
        <p:pic>
          <p:nvPicPr>
            <p:cNvPr id="189" name="IMG_0513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9745859" cy="72793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8" name="Picture 18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99859" cy="7609514"/>
            </a:xfrm>
            <a:prstGeom prst="rect">
              <a:avLst/>
            </a:prstGeom>
            <a:effectLst/>
          </p:spPr>
        </p:pic>
      </p:grpSp>
      <p:sp>
        <p:nvSpPr>
          <p:cNvPr id="191" name="Shape 191"/>
          <p:cNvSpPr/>
          <p:nvPr/>
        </p:nvSpPr>
        <p:spPr>
          <a:xfrm>
            <a:off x="159133" y="365310"/>
            <a:ext cx="12686534" cy="163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Spirit of Jesus </a:t>
            </a:r>
          </a:p>
          <a:p>
            <a:pPr>
              <a:defRPr sz="26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Live it and name it up - “Get switched on”</a:t>
            </a:r>
          </a:p>
          <a:p>
            <a:pPr>
              <a:defRPr sz="26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It’s happening everyday and all around us - Celebrate the “Good News”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-274225"/>
            <a:satOff val="26768"/>
            <a:lumOff val="113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1647863" y="916149"/>
            <a:ext cx="8513189" cy="38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5900" b="0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A Teacher’s impact - Powerful and long lasting </a:t>
            </a:r>
          </a:p>
          <a:p>
            <a:pPr algn="l" defTabSz="457200">
              <a:defRPr sz="1300" b="0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  <a:p>
            <a:pPr algn="l" defTabSz="457200">
              <a:defRPr b="0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https://www.youtube.com/watch?v=eKToIrezxPw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4294967295"/>
          </p:nvPr>
        </p:nvSpPr>
        <p:spPr>
          <a:xfrm>
            <a:off x="6388604" y="9234278"/>
            <a:ext cx="227593" cy="3376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 defTabSz="457200">
              <a:defRPr sz="1400" cap="all" spc="28">
                <a:solidFill>
                  <a:srgbClr val="9A958E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1630814" y="5560304"/>
            <a:ext cx="7534045" cy="2454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900"/>
            </a:pPr>
            <a:r>
              <a:t>Pope Francis - talks of an African Proverb</a:t>
            </a:r>
          </a:p>
          <a:p>
            <a:pPr algn="l">
              <a:defRPr sz="2900"/>
            </a:pPr>
            <a:r>
              <a:t>“It takes a Village to raise a child” </a:t>
            </a:r>
          </a:p>
          <a:p>
            <a:endParaRPr/>
          </a:p>
          <a:p>
            <a:pPr algn="l"/>
            <a:r>
              <a:t>This supports a collaborative approach to : </a:t>
            </a:r>
          </a:p>
          <a:p>
            <a:pPr marL="333375" indent="-333375" algn="l">
              <a:buSzPct val="145000"/>
              <a:buChar char="•"/>
            </a:pPr>
            <a:r>
              <a:t>Teachers, staff and families supporting each other in “The Spirit of Jesus”</a:t>
            </a:r>
          </a:p>
        </p:txBody>
      </p:sp>
      <p:pic>
        <p:nvPicPr>
          <p:cNvPr id="137" name="Pope Franc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3073" y="5041533"/>
            <a:ext cx="2324101" cy="349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-274225"/>
            <a:satOff val="26768"/>
            <a:lumOff val="113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refferals per month multi yea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781" y="3047587"/>
            <a:ext cx="12187238" cy="609362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40" name="Shape 140"/>
          <p:cNvSpPr>
            <a:spLocks noGrp="1"/>
          </p:cNvSpPr>
          <p:nvPr>
            <p:ph type="sldNum" sz="quarter" idx="4294967295"/>
          </p:nvPr>
        </p:nvSpPr>
        <p:spPr>
          <a:xfrm>
            <a:off x="6388604" y="9234278"/>
            <a:ext cx="227593" cy="3376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ctr"/>
          <a:lstStyle>
            <a:lvl1pPr defTabSz="457200">
              <a:defRPr sz="1400" cap="all" spc="28">
                <a:solidFill>
                  <a:srgbClr val="9A958E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614311" y="675507"/>
            <a:ext cx="11776178" cy="161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t>With Spirit of Jesus beginning to be embedded into life at </a:t>
            </a:r>
          </a:p>
          <a:p>
            <a:pPr>
              <a:defRPr sz="3300"/>
            </a:pPr>
            <a:r>
              <a:t>St. Cuthbert’s we have observed a drop in </a:t>
            </a:r>
          </a:p>
          <a:p>
            <a:pPr>
              <a:defRPr sz="3300"/>
            </a:pPr>
            <a:r>
              <a:t>behaviour referrals from the same period last year. 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F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677776" y="3207658"/>
            <a:ext cx="11881191" cy="588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85799" lvl="2" indent="-228599" algn="l">
              <a:lnSpc>
                <a:spcPct val="130000"/>
              </a:lnSpc>
              <a:buSzPct val="80000"/>
              <a:buBlip>
                <a:blip r:embed="rId2"/>
              </a:buBlip>
              <a:defRPr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 </a:t>
            </a:r>
            <a:r>
              <a:rPr b="1"/>
              <a:t>All classes use MJR which is helping develop consistent language across the school:</a:t>
            </a:r>
          </a:p>
          <a:p>
            <a:pPr marL="1666875" lvl="3" indent="-333375" algn="l">
              <a:lnSpc>
                <a:spcPct val="130000"/>
              </a:lnSpc>
              <a:buSzPct val="50000"/>
              <a:buBlip>
                <a:blip r:embed="rId3"/>
              </a:buBlip>
              <a:defRPr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Grade 5/6 MJR - all students</a:t>
            </a:r>
          </a:p>
          <a:p>
            <a:pPr marL="1666875" lvl="3" indent="-333375" algn="l">
              <a:lnSpc>
                <a:spcPct val="120000"/>
              </a:lnSpc>
              <a:buSzPct val="50000"/>
              <a:buBlip>
                <a:blip r:embed="rId3"/>
              </a:buBlip>
              <a:defRPr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3/4 Spirit of Jesus - all students</a:t>
            </a:r>
          </a:p>
          <a:p>
            <a:pPr marL="1666875" lvl="3" indent="-333375" algn="l">
              <a:lnSpc>
                <a:spcPct val="120000"/>
              </a:lnSpc>
              <a:buSzPct val="50000"/>
              <a:buBlip>
                <a:blip r:embed="rId3"/>
              </a:buBlip>
              <a:defRPr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K-2 My Friend Jesus - Teacher copies at this point</a:t>
            </a:r>
          </a:p>
          <a:p>
            <a:pPr marL="685799" lvl="2" indent="-228599" algn="l">
              <a:lnSpc>
                <a:spcPct val="130000"/>
              </a:lnSpc>
              <a:buSzPct val="80000"/>
              <a:buBlip>
                <a:blip r:embed="rId2"/>
              </a:buBlip>
              <a:defRPr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  To begin our School year classes discussed the meaning of SOJ and have developed prominent displays.  </a:t>
            </a:r>
          </a:p>
          <a:p>
            <a:pPr marL="685799" lvl="2" indent="-228599" algn="l">
              <a:lnSpc>
                <a:spcPct val="130000"/>
              </a:lnSpc>
              <a:buSzPct val="80000"/>
              <a:buBlip>
                <a:blip r:embed="rId2"/>
              </a:buBlip>
              <a:defRPr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The Spirit of Jesus is with us. To build class Spirit, children are encouraged to be aware and to “Get Switched ON” to HIS presence in our lives.</a:t>
            </a:r>
          </a:p>
          <a:p>
            <a:pPr marL="685799" lvl="2" indent="-228599" algn="l">
              <a:lnSpc>
                <a:spcPct val="130000"/>
              </a:lnSpc>
              <a:buSzPct val="80000"/>
              <a:buBlip>
                <a:blip r:embed="rId2"/>
              </a:buBlip>
              <a:defRPr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  Children share SOJ moments and name it up for display.</a:t>
            </a:r>
          </a:p>
        </p:txBody>
      </p:sp>
      <p:sp>
        <p:nvSpPr>
          <p:cNvPr id="144" name="Shape 144"/>
          <p:cNvSpPr/>
          <p:nvPr/>
        </p:nvSpPr>
        <p:spPr>
          <a:xfrm>
            <a:off x="1745222" y="227415"/>
            <a:ext cx="9746298" cy="183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5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Spirit of Jesus</a:t>
            </a:r>
          </a:p>
        </p:txBody>
      </p:sp>
      <p:sp>
        <p:nvSpPr>
          <p:cNvPr id="145" name="Shape 145"/>
          <p:cNvSpPr/>
          <p:nvPr/>
        </p:nvSpPr>
        <p:spPr>
          <a:xfrm>
            <a:off x="2415578" y="2238111"/>
            <a:ext cx="8173645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 b="0"/>
            </a:lvl1pPr>
          </a:lstStyle>
          <a:p>
            <a:r>
              <a:t>St. Cuthbert’s Catholic School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F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162332" y="3461783"/>
            <a:ext cx="12680136" cy="3994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85800" lvl="2" indent="-228600" algn="l">
              <a:lnSpc>
                <a:spcPct val="130000"/>
              </a:lnSpc>
              <a:buSzPct val="80000"/>
              <a:buBlip>
                <a:blip r:embed="rId2"/>
              </a:buBlip>
              <a:defRPr sz="2900" b="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  Classes timetable “Circle Time” into our weekly programs</a:t>
            </a:r>
          </a:p>
          <a:p>
            <a:pPr marL="685800" lvl="2" indent="-228600" algn="l">
              <a:lnSpc>
                <a:spcPct val="130000"/>
              </a:lnSpc>
              <a:buSzPct val="80000"/>
              <a:buBlip>
                <a:blip r:embed="rId2"/>
              </a:buBlip>
              <a:defRPr sz="2900" b="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  MJR &amp; SOJ is incorporated into these sessions with a weekly focus</a:t>
            </a:r>
          </a:p>
          <a:p>
            <a:pPr marL="685800" lvl="2" indent="-228600" algn="l">
              <a:lnSpc>
                <a:spcPct val="130000"/>
              </a:lnSpc>
              <a:buSzPct val="80000"/>
              <a:buBlip>
                <a:blip r:embed="rId2"/>
              </a:buBlip>
              <a:defRPr sz="2900" b="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  As part of PBS (Positive Behaviour Support), we incorporate MJR and SOJ into our Social and Emotional Learning programs</a:t>
            </a:r>
          </a:p>
          <a:p>
            <a:pPr marL="1600200" lvl="6" indent="-228600" algn="l">
              <a:lnSpc>
                <a:spcPct val="130000"/>
              </a:lnSpc>
              <a:buSzPct val="100000"/>
              <a:buChar char="•"/>
              <a:defRPr sz="2900" b="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  Additional Circle Time given for our Tier 2 students requiring a little additional support once a week as Small Circle time</a:t>
            </a:r>
          </a:p>
        </p:txBody>
      </p:sp>
      <p:sp>
        <p:nvSpPr>
          <p:cNvPr id="148" name="Shape 148"/>
          <p:cNvSpPr/>
          <p:nvPr/>
        </p:nvSpPr>
        <p:spPr>
          <a:xfrm>
            <a:off x="1745222" y="227415"/>
            <a:ext cx="9746298" cy="183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5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Spirit of Jesus</a:t>
            </a:r>
          </a:p>
        </p:txBody>
      </p:sp>
      <p:sp>
        <p:nvSpPr>
          <p:cNvPr id="149" name="Shape 149"/>
          <p:cNvSpPr/>
          <p:nvPr/>
        </p:nvSpPr>
        <p:spPr>
          <a:xfrm>
            <a:off x="2415578" y="2238111"/>
            <a:ext cx="8173645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 b="0"/>
            </a:lvl1pPr>
          </a:lstStyle>
          <a:p>
            <a:r>
              <a:t>St. Cuthbert’s Catholic School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FF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315084" y="391184"/>
            <a:ext cx="1237463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Spirit of Jesus </a:t>
            </a:r>
          </a:p>
          <a:p>
            <a:pPr>
              <a:defRPr sz="34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Class Displays in each Unit at St. Cuthbert’s</a:t>
            </a:r>
          </a:p>
        </p:txBody>
      </p:sp>
      <p:grpSp>
        <p:nvGrpSpPr>
          <p:cNvPr id="154" name="Group 154"/>
          <p:cNvGrpSpPr/>
          <p:nvPr/>
        </p:nvGrpSpPr>
        <p:grpSpPr>
          <a:xfrm>
            <a:off x="6802630" y="3247813"/>
            <a:ext cx="6167424" cy="6000519"/>
            <a:chOff x="0" y="0"/>
            <a:chExt cx="6167422" cy="6000518"/>
          </a:xfrm>
        </p:grpSpPr>
        <p:pic>
          <p:nvPicPr>
            <p:cNvPr id="153" name="IMG_0196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37" r="15836" b="5222"/>
            <a:stretch>
              <a:fillRect/>
            </a:stretch>
          </p:blipFill>
          <p:spPr>
            <a:xfrm>
              <a:off x="127000" y="88900"/>
              <a:ext cx="5913423" cy="56703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" name="Picture 15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6167423" cy="6000520"/>
            </a:xfrm>
            <a:prstGeom prst="rect">
              <a:avLst/>
            </a:prstGeom>
            <a:effectLst/>
          </p:spPr>
        </p:pic>
      </p:grpSp>
      <p:grpSp>
        <p:nvGrpSpPr>
          <p:cNvPr id="157" name="Group 157"/>
          <p:cNvGrpSpPr/>
          <p:nvPr/>
        </p:nvGrpSpPr>
        <p:grpSpPr>
          <a:xfrm>
            <a:off x="109571" y="2440118"/>
            <a:ext cx="6613282" cy="5080034"/>
            <a:chOff x="0" y="0"/>
            <a:chExt cx="6613280" cy="5080032"/>
          </a:xfrm>
        </p:grpSpPr>
        <p:pic>
          <p:nvPicPr>
            <p:cNvPr id="156" name="IMG_0200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6359281" cy="47498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5" name="Picture 15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613281" cy="50800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-274225"/>
            <a:satOff val="26768"/>
            <a:lumOff val="113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1"/>
          <p:cNvGrpSpPr/>
          <p:nvPr/>
        </p:nvGrpSpPr>
        <p:grpSpPr>
          <a:xfrm>
            <a:off x="1297845" y="2399547"/>
            <a:ext cx="10808355" cy="7349752"/>
            <a:chOff x="0" y="0"/>
            <a:chExt cx="10808353" cy="7349750"/>
          </a:xfrm>
        </p:grpSpPr>
        <p:pic>
          <p:nvPicPr>
            <p:cNvPr id="160" name="IMG_0190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056" t="18180" r="4056"/>
            <a:stretch>
              <a:fillRect/>
            </a:stretch>
          </p:blipFill>
          <p:spPr>
            <a:xfrm>
              <a:off x="127000" y="88899"/>
              <a:ext cx="10554354" cy="70195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9" name="Picture 158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808354" cy="7349751"/>
            </a:xfrm>
            <a:prstGeom prst="rect">
              <a:avLst/>
            </a:prstGeom>
            <a:effectLst/>
          </p:spPr>
        </p:pic>
      </p:grpSp>
      <p:sp>
        <p:nvSpPr>
          <p:cNvPr id="162" name="Shape 162"/>
          <p:cNvSpPr/>
          <p:nvPr/>
        </p:nvSpPr>
        <p:spPr>
          <a:xfrm>
            <a:off x="6148294" y="4560248"/>
            <a:ext cx="712623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1695344" y="723314"/>
            <a:ext cx="9614112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Spirit of Jesus </a:t>
            </a:r>
          </a:p>
          <a:p>
            <a:pPr>
              <a:defRPr sz="34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Class Displays in each Unit at St. Cuthbert’s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-274225"/>
            <a:satOff val="26768"/>
            <a:lumOff val="113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1021990" y="1281691"/>
            <a:ext cx="10811160" cy="719021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600"/>
            </a:pPr>
            <a:r>
              <a:t>Going to your Heart Room</a:t>
            </a:r>
          </a:p>
          <a:p>
            <a:pPr>
              <a:defRPr sz="2900"/>
            </a:pPr>
            <a:endParaRPr/>
          </a:p>
          <a:p>
            <a:pPr marL="228599" indent="-228599" algn="l">
              <a:buSzPct val="80000"/>
              <a:buBlip>
                <a:blip r:embed="rId3"/>
              </a:buBlip>
              <a:defRPr sz="2900"/>
            </a:pPr>
            <a:r>
              <a:t>   Your Heart room is a special place where you can be at peace with Jesus. </a:t>
            </a:r>
          </a:p>
          <a:p>
            <a:pPr algn="l">
              <a:defRPr sz="2900"/>
            </a:pPr>
            <a:endParaRPr/>
          </a:p>
          <a:p>
            <a:pPr marL="228599" indent="-228599" algn="l">
              <a:buSzPct val="80000"/>
              <a:buBlip>
                <a:blip r:embed="rId3"/>
              </a:buBlip>
              <a:defRPr sz="2900"/>
            </a:pPr>
            <a:r>
              <a:t>   We have quiet reflection time across the school to hear     what HE wants to say to us.  Close your eyes and concentrate on your breathing - feel your body relaxing.  </a:t>
            </a:r>
          </a:p>
          <a:p>
            <a:pPr marL="228599" indent="-228599" algn="l">
              <a:buSzPct val="80000"/>
              <a:buBlip>
                <a:blip r:embed="rId3"/>
              </a:buBlip>
              <a:defRPr sz="2900"/>
            </a:pPr>
            <a:endParaRPr/>
          </a:p>
          <a:p>
            <a:pPr marL="228599" indent="-228599" algn="l">
              <a:buSzPct val="80000"/>
              <a:buBlip>
                <a:blip r:embed="rId3"/>
              </a:buBlip>
              <a:defRPr sz="2900"/>
            </a:pPr>
            <a:r>
              <a:t>  K-2 class journal involves discussion mainly, Grades 3-6 written journal entries. </a:t>
            </a:r>
          </a:p>
          <a:p>
            <a:pPr algn="l">
              <a:defRPr sz="2900"/>
            </a:pPr>
            <a:endParaRPr/>
          </a:p>
          <a:p>
            <a:pPr marL="228599" indent="-228599" algn="l">
              <a:buSzPct val="80000"/>
              <a:buBlip>
                <a:blip r:embed="rId3"/>
              </a:buBlip>
              <a:defRPr sz="2900"/>
            </a:pPr>
            <a:r>
              <a:t>   Picture yourself sitting quietly with Jesus in your Heart Room Let HIM speak to you.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FA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roup 169"/>
          <p:cNvGrpSpPr/>
          <p:nvPr/>
        </p:nvGrpSpPr>
        <p:grpSpPr>
          <a:xfrm>
            <a:off x="602890" y="1892977"/>
            <a:ext cx="11579360" cy="7704163"/>
            <a:chOff x="0" y="0"/>
            <a:chExt cx="11579359" cy="7704162"/>
          </a:xfrm>
        </p:grpSpPr>
        <p:pic>
          <p:nvPicPr>
            <p:cNvPr id="168" name="IMG_0224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5210" r="2732"/>
            <a:stretch>
              <a:fillRect/>
            </a:stretch>
          </p:blipFill>
          <p:spPr>
            <a:xfrm>
              <a:off x="127000" y="88900"/>
              <a:ext cx="11325360" cy="73739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7" name="Picture 16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1579360" cy="7704164"/>
            </a:xfrm>
            <a:prstGeom prst="rect">
              <a:avLst/>
            </a:prstGeom>
            <a:effectLst/>
          </p:spPr>
        </p:pic>
      </p:grpSp>
      <p:sp>
        <p:nvSpPr>
          <p:cNvPr id="170" name="Shape 170"/>
          <p:cNvSpPr/>
          <p:nvPr/>
        </p:nvSpPr>
        <p:spPr>
          <a:xfrm>
            <a:off x="327929" y="206500"/>
            <a:ext cx="12348943" cy="163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Spirit of Jesus </a:t>
            </a:r>
          </a:p>
          <a:p>
            <a:pPr>
              <a:defRPr sz="26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Go to your Heart Room</a:t>
            </a:r>
          </a:p>
          <a:p>
            <a:pPr>
              <a:defRPr sz="2600" b="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b="1"/>
              <a:t>Journalling - 2-3 times per week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466</Words>
  <Application>Microsoft Office PowerPoint</Application>
  <PresentationFormat>Custom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Avenir Medium</vt:lpstr>
      <vt:lpstr>Chalkboard SE Regular</vt:lpstr>
      <vt:lpstr>Comic Sans MS</vt:lpstr>
      <vt:lpstr>Futura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Spirit of Jesus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Spirit of Jesus</dc:title>
  <dc:creator>Charmaine Peach</dc:creator>
  <cp:lastModifiedBy>Charmaine Peach</cp:lastModifiedBy>
  <cp:revision>2</cp:revision>
  <dcterms:modified xsi:type="dcterms:W3CDTF">2018-06-18T00:18:27Z</dcterms:modified>
</cp:coreProperties>
</file>